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79" r:id="rId3"/>
    <p:sldId id="280" r:id="rId4"/>
    <p:sldId id="257" r:id="rId5"/>
    <p:sldId id="258" r:id="rId6"/>
    <p:sldId id="259" r:id="rId7"/>
    <p:sldId id="260" r:id="rId8"/>
    <p:sldId id="262" r:id="rId9"/>
    <p:sldId id="277" r:id="rId10"/>
    <p:sldId id="278" r:id="rId11"/>
    <p:sldId id="263" r:id="rId12"/>
    <p:sldId id="265" r:id="rId13"/>
    <p:sldId id="261" r:id="rId14"/>
    <p:sldId id="264" r:id="rId15"/>
    <p:sldId id="266" r:id="rId16"/>
    <p:sldId id="267" r:id="rId17"/>
    <p:sldId id="269" r:id="rId18"/>
    <p:sldId id="270" r:id="rId19"/>
    <p:sldId id="271" r:id="rId20"/>
    <p:sldId id="272" r:id="rId21"/>
    <p:sldId id="273" r:id="rId22"/>
    <p:sldId id="274" r:id="rId23"/>
    <p:sldId id="275"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E4D6B9-4FB3-47C8-8098-10953E6F7E4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C90EFE4-B04B-4B64-BD4D-E7EC68057C1B}" type="slidenum">
              <a:rPr lang="en-US" smtClean="0"/>
              <a:t>‹#›</a:t>
            </a:fld>
            <a:endParaRPr lang="en-US"/>
          </a:p>
        </p:txBody>
      </p:sp>
    </p:spTree>
    <p:extLst>
      <p:ext uri="{BB962C8B-B14F-4D97-AF65-F5344CB8AC3E}">
        <p14:creationId xmlns:p14="http://schemas.microsoft.com/office/powerpoint/2010/main" val="246791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E4D6B9-4FB3-47C8-8098-10953E6F7E4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0EFE4-B04B-4B64-BD4D-E7EC68057C1B}" type="slidenum">
              <a:rPr lang="en-US" smtClean="0"/>
              <a:t>‹#›</a:t>
            </a:fld>
            <a:endParaRPr lang="en-US"/>
          </a:p>
        </p:txBody>
      </p:sp>
    </p:spTree>
    <p:extLst>
      <p:ext uri="{BB962C8B-B14F-4D97-AF65-F5344CB8AC3E}">
        <p14:creationId xmlns:p14="http://schemas.microsoft.com/office/powerpoint/2010/main" val="2276003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E4D6B9-4FB3-47C8-8098-10953E6F7E4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0EFE4-B04B-4B64-BD4D-E7EC68057C1B}" type="slidenum">
              <a:rPr lang="en-US" smtClean="0"/>
              <a:t>‹#›</a:t>
            </a:fld>
            <a:endParaRPr lang="en-US"/>
          </a:p>
        </p:txBody>
      </p:sp>
    </p:spTree>
    <p:extLst>
      <p:ext uri="{BB962C8B-B14F-4D97-AF65-F5344CB8AC3E}">
        <p14:creationId xmlns:p14="http://schemas.microsoft.com/office/powerpoint/2010/main" val="336357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E4D6B9-4FB3-47C8-8098-10953E6F7E4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0EFE4-B04B-4B64-BD4D-E7EC68057C1B}" type="slidenum">
              <a:rPr lang="en-US" smtClean="0"/>
              <a:t>‹#›</a:t>
            </a:fld>
            <a:endParaRPr lang="en-US"/>
          </a:p>
        </p:txBody>
      </p:sp>
    </p:spTree>
    <p:extLst>
      <p:ext uri="{BB962C8B-B14F-4D97-AF65-F5344CB8AC3E}">
        <p14:creationId xmlns:p14="http://schemas.microsoft.com/office/powerpoint/2010/main" val="23686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E5E4D6B9-4FB3-47C8-8098-10953E6F7E4D}" type="datetimeFigureOut">
              <a:rPr lang="en-US" smtClean="0"/>
              <a:t>10/13/2016</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C90EFE4-B04B-4B64-BD4D-E7EC68057C1B}" type="slidenum">
              <a:rPr lang="en-US" smtClean="0"/>
              <a:t>‹#›</a:t>
            </a:fld>
            <a:endParaRPr lang="en-US"/>
          </a:p>
        </p:txBody>
      </p:sp>
    </p:spTree>
    <p:extLst>
      <p:ext uri="{BB962C8B-B14F-4D97-AF65-F5344CB8AC3E}">
        <p14:creationId xmlns:p14="http://schemas.microsoft.com/office/powerpoint/2010/main" val="86956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E4D6B9-4FB3-47C8-8098-10953E6F7E4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0EFE4-B04B-4B64-BD4D-E7EC68057C1B}" type="slidenum">
              <a:rPr lang="en-US" smtClean="0"/>
              <a:t>‹#›</a:t>
            </a:fld>
            <a:endParaRPr lang="en-US"/>
          </a:p>
        </p:txBody>
      </p:sp>
    </p:spTree>
    <p:extLst>
      <p:ext uri="{BB962C8B-B14F-4D97-AF65-F5344CB8AC3E}">
        <p14:creationId xmlns:p14="http://schemas.microsoft.com/office/powerpoint/2010/main" val="3315249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E4D6B9-4FB3-47C8-8098-10953E6F7E4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90EFE4-B04B-4B64-BD4D-E7EC68057C1B}" type="slidenum">
              <a:rPr lang="en-US" smtClean="0"/>
              <a:t>‹#›</a:t>
            </a:fld>
            <a:endParaRPr lang="en-US"/>
          </a:p>
        </p:txBody>
      </p:sp>
    </p:spTree>
    <p:extLst>
      <p:ext uri="{BB962C8B-B14F-4D97-AF65-F5344CB8AC3E}">
        <p14:creationId xmlns:p14="http://schemas.microsoft.com/office/powerpoint/2010/main" val="94804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E4D6B9-4FB3-47C8-8098-10953E6F7E4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90EFE4-B04B-4B64-BD4D-E7EC68057C1B}" type="slidenum">
              <a:rPr lang="en-US" smtClean="0"/>
              <a:t>‹#›</a:t>
            </a:fld>
            <a:endParaRPr lang="en-US"/>
          </a:p>
        </p:txBody>
      </p:sp>
    </p:spTree>
    <p:extLst>
      <p:ext uri="{BB962C8B-B14F-4D97-AF65-F5344CB8AC3E}">
        <p14:creationId xmlns:p14="http://schemas.microsoft.com/office/powerpoint/2010/main" val="83463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4D6B9-4FB3-47C8-8098-10953E6F7E4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90EFE4-B04B-4B64-BD4D-E7EC68057C1B}" type="slidenum">
              <a:rPr lang="en-US" smtClean="0"/>
              <a:t>‹#›</a:t>
            </a:fld>
            <a:endParaRPr lang="en-US"/>
          </a:p>
        </p:txBody>
      </p:sp>
    </p:spTree>
    <p:extLst>
      <p:ext uri="{BB962C8B-B14F-4D97-AF65-F5344CB8AC3E}">
        <p14:creationId xmlns:p14="http://schemas.microsoft.com/office/powerpoint/2010/main" val="319674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5E4D6B9-4FB3-47C8-8098-10953E6F7E4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C90EFE4-B04B-4B64-BD4D-E7EC68057C1B}" type="slidenum">
              <a:rPr lang="en-US" smtClean="0"/>
              <a:t>‹#›</a:t>
            </a:fld>
            <a:endParaRPr lang="en-US"/>
          </a:p>
        </p:txBody>
      </p:sp>
    </p:spTree>
    <p:extLst>
      <p:ext uri="{BB962C8B-B14F-4D97-AF65-F5344CB8AC3E}">
        <p14:creationId xmlns:p14="http://schemas.microsoft.com/office/powerpoint/2010/main" val="367629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5E4D6B9-4FB3-47C8-8098-10953E6F7E4D}" type="datetimeFigureOut">
              <a:rPr lang="en-US" smtClean="0"/>
              <a:t>10/13/2016</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C90EFE4-B04B-4B64-BD4D-E7EC68057C1B}" type="slidenum">
              <a:rPr lang="en-US" smtClean="0"/>
              <a:t>‹#›</a:t>
            </a:fld>
            <a:endParaRPr lang="en-US"/>
          </a:p>
        </p:txBody>
      </p:sp>
    </p:spTree>
    <p:extLst>
      <p:ext uri="{BB962C8B-B14F-4D97-AF65-F5344CB8AC3E}">
        <p14:creationId xmlns:p14="http://schemas.microsoft.com/office/powerpoint/2010/main" val="292563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5E4D6B9-4FB3-47C8-8098-10953E6F7E4D}" type="datetimeFigureOut">
              <a:rPr lang="en-US" smtClean="0"/>
              <a:t>10/13/2016</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C90EFE4-B04B-4B64-BD4D-E7EC68057C1B}" type="slidenum">
              <a:rPr lang="en-US" smtClean="0"/>
              <a:t>‹#›</a:t>
            </a:fld>
            <a:endParaRPr lang="en-US"/>
          </a:p>
        </p:txBody>
      </p:sp>
    </p:spTree>
    <p:extLst>
      <p:ext uri="{BB962C8B-B14F-4D97-AF65-F5344CB8AC3E}">
        <p14:creationId xmlns:p14="http://schemas.microsoft.com/office/powerpoint/2010/main" val="101445848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d.ted.com/lessons/how-to-understand-power-eric-liu" TargetMode="External"/><Relationship Id="rId2" Type="http://schemas.openxmlformats.org/officeDocument/2006/relationships/slideLayout" Target="../slideLayouts/slideLayout2.xml"/><Relationship Id="rId1" Type="http://schemas.openxmlformats.org/officeDocument/2006/relationships/video" Target="https://www.youtube.com/embed/c_Eutci7ack" TargetMode="Externa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5eAwWMFZYbo" TargetMode="External"/><Relationship Id="rId2" Type="http://schemas.openxmlformats.org/officeDocument/2006/relationships/slideLayout" Target="../slideLayouts/slideLayout2.xml"/><Relationship Id="rId1" Type="http://schemas.openxmlformats.org/officeDocument/2006/relationships/video" Target="https://www.youtube.com/embed/5eAwWMFZYbo"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qeYpvV3eRhY" TargetMode="External"/><Relationship Id="rId2" Type="http://schemas.openxmlformats.org/officeDocument/2006/relationships/slideLayout" Target="../slideLayouts/slideLayout2.xml"/><Relationship Id="rId1" Type="http://schemas.openxmlformats.org/officeDocument/2006/relationships/video" Target="https://www.youtube.com/embed/qeYpvV3eRhY" TargetMode="Externa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Advancing Equity</a:t>
            </a:r>
          </a:p>
        </p:txBody>
      </p:sp>
      <p:sp>
        <p:nvSpPr>
          <p:cNvPr id="3" name="Subtitle 2"/>
          <p:cNvSpPr>
            <a:spLocks noGrp="1"/>
          </p:cNvSpPr>
          <p:nvPr>
            <p:ph type="subTitle" idx="1"/>
          </p:nvPr>
        </p:nvSpPr>
        <p:spPr>
          <a:xfrm>
            <a:off x="1069848" y="4389120"/>
            <a:ext cx="7891272" cy="1998980"/>
          </a:xfrm>
        </p:spPr>
        <p:txBody>
          <a:bodyPr>
            <a:normAutofit fontScale="92500"/>
          </a:bodyPr>
          <a:lstStyle/>
          <a:p>
            <a:r>
              <a:rPr lang="en-US" dirty="0"/>
              <a:t>Training for Central Northeast Neighbors, Land Use and Transportation Committee (10/12/2016)</a:t>
            </a:r>
          </a:p>
          <a:p>
            <a:endParaRPr lang="en-US" dirty="0"/>
          </a:p>
          <a:p>
            <a:r>
              <a:rPr lang="en-US" dirty="0"/>
              <a:t>Trainers: 	</a:t>
            </a:r>
            <a:r>
              <a:rPr lang="en-US" dirty="0" err="1"/>
              <a:t>Desirée</a:t>
            </a:r>
            <a:r>
              <a:rPr lang="en-US" dirty="0"/>
              <a:t> Williams-Rajee, Equity Specialist (BPS)</a:t>
            </a:r>
          </a:p>
          <a:p>
            <a:r>
              <a:rPr lang="en-US" dirty="0"/>
              <a:t>		Nan Stark, N/NE District Liaison (BPS)</a:t>
            </a:r>
          </a:p>
        </p:txBody>
      </p:sp>
    </p:spTree>
    <p:extLst>
      <p:ext uri="{BB962C8B-B14F-4D97-AF65-F5344CB8AC3E}">
        <p14:creationId xmlns:p14="http://schemas.microsoft.com/office/powerpoint/2010/main" val="3854580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 Activity</a:t>
            </a:r>
          </a:p>
        </p:txBody>
      </p:sp>
      <p:sp>
        <p:nvSpPr>
          <p:cNvPr id="3" name="Content Placeholder 2"/>
          <p:cNvSpPr>
            <a:spLocks noGrp="1"/>
          </p:cNvSpPr>
          <p:nvPr>
            <p:ph idx="1"/>
          </p:nvPr>
        </p:nvSpPr>
        <p:spPr/>
        <p:txBody>
          <a:bodyPr/>
          <a:lstStyle/>
          <a:p>
            <a:r>
              <a:rPr lang="en-US" sz="4400" dirty="0"/>
              <a:t>Self Reflection: With privilege – what is my responsibility?</a:t>
            </a:r>
          </a:p>
          <a:p>
            <a:endParaRPr lang="en-US" dirty="0"/>
          </a:p>
        </p:txBody>
      </p:sp>
      <p:pic>
        <p:nvPicPr>
          <p:cNvPr id="5" name="Picture 4" descr="Perfil: Spider-Man (Spider-Man Series) - PlayStation Blas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3249612"/>
            <a:ext cx="1905000" cy="2619375"/>
          </a:xfrm>
          <a:prstGeom prst="rect">
            <a:avLst/>
          </a:prstGeom>
        </p:spPr>
      </p:pic>
    </p:spTree>
    <p:extLst>
      <p:ext uri="{BB962C8B-B14F-4D97-AF65-F5344CB8AC3E}">
        <p14:creationId xmlns:p14="http://schemas.microsoft.com/office/powerpoint/2010/main" val="1861612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t>
            </a:r>
          </a:p>
        </p:txBody>
      </p:sp>
      <p:sp>
        <p:nvSpPr>
          <p:cNvPr id="3" name="Content Placeholder 2"/>
          <p:cNvSpPr>
            <a:spLocks noGrp="1"/>
          </p:cNvSpPr>
          <p:nvPr>
            <p:ph idx="1"/>
          </p:nvPr>
        </p:nvSpPr>
        <p:spPr/>
        <p:txBody>
          <a:bodyPr>
            <a:normAutofit/>
          </a:bodyPr>
          <a:lstStyle/>
          <a:p>
            <a:r>
              <a:rPr lang="en-US" sz="4000" dirty="0"/>
              <a:t>What are actions that we can take here to create more access for those who do not have privilege? </a:t>
            </a:r>
          </a:p>
        </p:txBody>
      </p:sp>
    </p:spTree>
    <p:extLst>
      <p:ext uri="{BB962C8B-B14F-4D97-AF65-F5344CB8AC3E}">
        <p14:creationId xmlns:p14="http://schemas.microsoft.com/office/powerpoint/2010/main" val="659065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Inclusion and Participation</a:t>
            </a:r>
          </a:p>
        </p:txBody>
      </p:sp>
      <p:sp>
        <p:nvSpPr>
          <p:cNvPr id="3" name="Content Placeholder 2"/>
          <p:cNvSpPr>
            <a:spLocks noGrp="1"/>
          </p:cNvSpPr>
          <p:nvPr>
            <p:ph idx="1"/>
          </p:nvPr>
        </p:nvSpPr>
        <p:spPr/>
        <p:txBody>
          <a:bodyPr/>
          <a:lstStyle/>
          <a:p>
            <a:pPr marL="0" indent="0">
              <a:buNone/>
            </a:pPr>
            <a:r>
              <a:rPr lang="en-US" sz="4000" dirty="0"/>
              <a:t>Handout Instructions: </a:t>
            </a:r>
          </a:p>
          <a:p>
            <a:pPr marL="0" indent="0">
              <a:buNone/>
            </a:pPr>
            <a:r>
              <a:rPr lang="en-US" sz="4000" i="1" dirty="0"/>
              <a:t>Highlight the words and phrases that stand out to you</a:t>
            </a:r>
          </a:p>
          <a:p>
            <a:endParaRPr lang="en-US" dirty="0"/>
          </a:p>
        </p:txBody>
      </p:sp>
    </p:spTree>
    <p:extLst>
      <p:ext uri="{BB962C8B-B14F-4D97-AF65-F5344CB8AC3E}">
        <p14:creationId xmlns:p14="http://schemas.microsoft.com/office/powerpoint/2010/main" val="478500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PoWEr</a:t>
            </a:r>
            <a:endParaRPr lang="en-US" dirty="0"/>
          </a:p>
        </p:txBody>
      </p:sp>
      <p:sp>
        <p:nvSpPr>
          <p:cNvPr id="3" name="Content Placeholder 2"/>
          <p:cNvSpPr>
            <a:spLocks noGrp="1"/>
          </p:cNvSpPr>
          <p:nvPr>
            <p:ph idx="1"/>
          </p:nvPr>
        </p:nvSpPr>
        <p:spPr/>
        <p:txBody>
          <a:bodyPr/>
          <a:lstStyle/>
          <a:p>
            <a:r>
              <a:rPr lang="en-US" dirty="0"/>
              <a:t>Video: </a:t>
            </a:r>
            <a:r>
              <a:rPr lang="en-US" u="sng" dirty="0">
                <a:hlinkClick r:id="rId3"/>
              </a:rPr>
              <a:t>http://ed.ted.com/lessons/how-to-understand-power-eric-liu</a:t>
            </a:r>
            <a:r>
              <a:rPr lang="en-US" dirty="0"/>
              <a:t> </a:t>
            </a:r>
          </a:p>
        </p:txBody>
      </p:sp>
      <p:pic>
        <p:nvPicPr>
          <p:cNvPr id="4" name="c_Eutci7ack"/>
          <p:cNvPicPr>
            <a:picLocks noRot="1" noChangeAspect="1"/>
          </p:cNvPicPr>
          <p:nvPr>
            <a:videoFile r:link="rId1"/>
          </p:nvPr>
        </p:nvPicPr>
        <p:blipFill>
          <a:blip r:embed="rId4"/>
          <a:stretch>
            <a:fillRect/>
          </a:stretch>
        </p:blipFill>
        <p:spPr>
          <a:xfrm>
            <a:off x="2772833" y="2600325"/>
            <a:ext cx="7095067" cy="3990975"/>
          </a:xfrm>
          <a:prstGeom prst="rect">
            <a:avLst/>
          </a:prstGeom>
        </p:spPr>
      </p:pic>
    </p:spTree>
    <p:extLst>
      <p:ext uri="{BB962C8B-B14F-4D97-AF65-F5344CB8AC3E}">
        <p14:creationId xmlns:p14="http://schemas.microsoft.com/office/powerpoint/2010/main" val="3757665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pPr marL="0" indent="0">
              <a:buNone/>
            </a:pPr>
            <a:r>
              <a:rPr lang="en-US" sz="3200" dirty="0"/>
              <a:t>Questions:</a:t>
            </a:r>
          </a:p>
          <a:p>
            <a:r>
              <a:rPr lang="en-US" sz="3200" dirty="0"/>
              <a:t>What is the power that representatives of the LUTOP have, and what can intentionally be done to ensure that it is used to support the goals of the Inclusion and Participation? </a:t>
            </a:r>
          </a:p>
          <a:p>
            <a:r>
              <a:rPr lang="en-US" sz="3200" dirty="0"/>
              <a:t>How do you increase people’s power to participate considering equity and inclusion?</a:t>
            </a:r>
          </a:p>
          <a:p>
            <a:endParaRPr lang="en-US" dirty="0"/>
          </a:p>
        </p:txBody>
      </p:sp>
    </p:spTree>
    <p:extLst>
      <p:ext uri="{BB962C8B-B14F-4D97-AF65-F5344CB8AC3E}">
        <p14:creationId xmlns:p14="http://schemas.microsoft.com/office/powerpoint/2010/main" val="1221264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BREAK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331694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equity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59719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24127" y="997340"/>
            <a:ext cx="9720072" cy="1499616"/>
          </a:xfrm>
        </p:spPr>
        <p:txBody>
          <a:bodyPr/>
          <a:lstStyle/>
          <a:p>
            <a:r>
              <a:rPr lang="en-US" dirty="0"/>
              <a:t>Defining Equity</a:t>
            </a:r>
          </a:p>
        </p:txBody>
      </p:sp>
      <p:sp>
        <p:nvSpPr>
          <p:cNvPr id="18435" name="Content Placeholder 2"/>
          <p:cNvSpPr>
            <a:spLocks noGrp="1"/>
          </p:cNvSpPr>
          <p:nvPr>
            <p:ph idx="1"/>
          </p:nvPr>
        </p:nvSpPr>
        <p:spPr/>
        <p:txBody>
          <a:bodyPr/>
          <a:lstStyle/>
          <a:p>
            <a:pPr marL="0" indent="0">
              <a:buNone/>
            </a:pPr>
            <a:r>
              <a:rPr lang="en-US" sz="3200" b="1" dirty="0"/>
              <a:t>Procedural Equity:</a:t>
            </a:r>
            <a:r>
              <a:rPr lang="en-US" sz="3200" dirty="0"/>
              <a:t> Ensuring that processes are fair and inclusive in the development and implementation of any program or policy.</a:t>
            </a:r>
          </a:p>
          <a:p>
            <a:endParaRPr lang="en-US" dirty="0"/>
          </a:p>
        </p:txBody>
      </p:sp>
      <p:pic>
        <p:nvPicPr>
          <p:cNvPr id="4" name="Picture 3" descr="Wheel-of-Participation.jpg"/>
          <p:cNvPicPr>
            <a:picLocks noChangeAspect="1"/>
          </p:cNvPicPr>
          <p:nvPr/>
        </p:nvPicPr>
        <p:blipFill>
          <a:blip r:embed="rId2" cstate="print"/>
          <a:stretch>
            <a:fillRect/>
          </a:stretch>
        </p:blipFill>
        <p:spPr>
          <a:xfrm>
            <a:off x="4743242" y="3621024"/>
            <a:ext cx="2711612" cy="2829508"/>
          </a:xfrm>
          <a:prstGeom prst="rect">
            <a:avLst/>
          </a:prstGeom>
        </p:spPr>
      </p:pic>
    </p:spTree>
    <p:extLst>
      <p:ext uri="{BB962C8B-B14F-4D97-AF65-F5344CB8AC3E}">
        <p14:creationId xmlns:p14="http://schemas.microsoft.com/office/powerpoint/2010/main" val="110513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024127" y="945825"/>
            <a:ext cx="9720072" cy="1499616"/>
          </a:xfrm>
        </p:spPr>
        <p:txBody>
          <a:bodyPr/>
          <a:lstStyle/>
          <a:p>
            <a:r>
              <a:rPr lang="en-US" dirty="0"/>
              <a:t>Defining Equity</a:t>
            </a:r>
          </a:p>
        </p:txBody>
      </p:sp>
      <p:sp>
        <p:nvSpPr>
          <p:cNvPr id="19459" name="Content Placeholder 2"/>
          <p:cNvSpPr>
            <a:spLocks noGrp="1"/>
          </p:cNvSpPr>
          <p:nvPr>
            <p:ph idx="1"/>
          </p:nvPr>
        </p:nvSpPr>
        <p:spPr/>
        <p:txBody>
          <a:bodyPr/>
          <a:lstStyle/>
          <a:p>
            <a:pPr marL="0" indent="0">
              <a:buNone/>
            </a:pPr>
            <a:r>
              <a:rPr lang="en-US" sz="3200" b="1" dirty="0"/>
              <a:t>Distributional Equity</a:t>
            </a:r>
            <a:r>
              <a:rPr lang="en-US" sz="3200" dirty="0"/>
              <a:t>: Ensuring that resources or benefits and burdens of a policy or program are distributed fairly, prioritizing those with highest need first.</a:t>
            </a:r>
          </a:p>
          <a:p>
            <a:endParaRPr lang="en-US" dirty="0"/>
          </a:p>
        </p:txBody>
      </p:sp>
      <p:pic>
        <p:nvPicPr>
          <p:cNvPr id="4" name="Picture 3" descr="income-distribution-in-america-chart.jpg"/>
          <p:cNvPicPr>
            <a:picLocks noChangeAspect="1"/>
          </p:cNvPicPr>
          <p:nvPr/>
        </p:nvPicPr>
        <p:blipFill>
          <a:blip r:embed="rId2" cstate="print"/>
          <a:stretch>
            <a:fillRect/>
          </a:stretch>
        </p:blipFill>
        <p:spPr>
          <a:xfrm>
            <a:off x="4069124" y="3750864"/>
            <a:ext cx="4206152" cy="2389722"/>
          </a:xfrm>
          <a:prstGeom prst="rect">
            <a:avLst/>
          </a:prstGeom>
        </p:spPr>
      </p:pic>
      <p:sp>
        <p:nvSpPr>
          <p:cNvPr id="5" name="TextBox 4"/>
          <p:cNvSpPr txBox="1"/>
          <p:nvPr/>
        </p:nvSpPr>
        <p:spPr>
          <a:xfrm>
            <a:off x="8063346" y="5971309"/>
            <a:ext cx="2604654" cy="338554"/>
          </a:xfrm>
          <a:prstGeom prst="rect">
            <a:avLst/>
          </a:prstGeom>
          <a:noFill/>
        </p:spPr>
        <p:txBody>
          <a:bodyPr wrap="square" rtlCol="0">
            <a:spAutoFit/>
          </a:bodyPr>
          <a:lstStyle/>
          <a:p>
            <a:r>
              <a:rPr lang="en-US" sz="800" dirty="0"/>
              <a:t>From: Wealth Inequality in America: http://www.youtube.com/watch?v=QPKKQnijnsM</a:t>
            </a:r>
          </a:p>
        </p:txBody>
      </p:sp>
    </p:spTree>
    <p:extLst>
      <p:ext uri="{BB962C8B-B14F-4D97-AF65-F5344CB8AC3E}">
        <p14:creationId xmlns:p14="http://schemas.microsoft.com/office/powerpoint/2010/main" val="3550569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24127" y="894309"/>
            <a:ext cx="9720072" cy="1499616"/>
          </a:xfrm>
        </p:spPr>
        <p:txBody>
          <a:bodyPr/>
          <a:lstStyle/>
          <a:p>
            <a:r>
              <a:rPr lang="en-US" dirty="0"/>
              <a:t>Defining Equity</a:t>
            </a:r>
          </a:p>
        </p:txBody>
      </p:sp>
      <p:sp>
        <p:nvSpPr>
          <p:cNvPr id="20483" name="Content Placeholder 2"/>
          <p:cNvSpPr>
            <a:spLocks noGrp="1"/>
          </p:cNvSpPr>
          <p:nvPr>
            <p:ph idx="1"/>
          </p:nvPr>
        </p:nvSpPr>
        <p:spPr/>
        <p:txBody>
          <a:bodyPr/>
          <a:lstStyle/>
          <a:p>
            <a:pPr marL="0" indent="0">
              <a:buNone/>
            </a:pPr>
            <a:r>
              <a:rPr lang="en-US" sz="3200" b="1" dirty="0"/>
              <a:t>Structural (Intergenerational) Equity</a:t>
            </a:r>
            <a:r>
              <a:rPr lang="en-US" sz="3200" dirty="0"/>
              <a:t>: A commitment and action to correct past harms and prevent future negative consequences by institutionalizing accountability and decision-making structures that aim to sustain positive outcomes. </a:t>
            </a:r>
          </a:p>
          <a:p>
            <a:endParaRPr lang="en-US" dirty="0"/>
          </a:p>
        </p:txBody>
      </p:sp>
      <p:pic>
        <p:nvPicPr>
          <p:cNvPr id="4" name="Picture 3" descr="department of justice.jpg"/>
          <p:cNvPicPr>
            <a:picLocks noChangeAspect="1"/>
          </p:cNvPicPr>
          <p:nvPr/>
        </p:nvPicPr>
        <p:blipFill>
          <a:blip r:embed="rId2" cstate="print"/>
          <a:stretch>
            <a:fillRect/>
          </a:stretch>
        </p:blipFill>
        <p:spPr>
          <a:xfrm>
            <a:off x="3851552" y="4330412"/>
            <a:ext cx="4065222" cy="1536988"/>
          </a:xfrm>
          <a:prstGeom prst="rect">
            <a:avLst/>
          </a:prstGeom>
        </p:spPr>
      </p:pic>
    </p:spTree>
    <p:extLst>
      <p:ext uri="{BB962C8B-B14F-4D97-AF65-F5344CB8AC3E}">
        <p14:creationId xmlns:p14="http://schemas.microsoft.com/office/powerpoint/2010/main" val="3535560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idx="1"/>
          </p:nvPr>
        </p:nvSpPr>
        <p:spPr/>
        <p:txBody>
          <a:bodyPr>
            <a:normAutofit/>
          </a:bodyPr>
          <a:lstStyle/>
          <a:p>
            <a:r>
              <a:rPr lang="en-US" sz="4000" dirty="0"/>
              <a:t>Build awareness of equity principles and practices</a:t>
            </a:r>
          </a:p>
          <a:p>
            <a:r>
              <a:rPr lang="en-US" sz="4000" dirty="0"/>
              <a:t>Develop tools that will support inclusive participation</a:t>
            </a:r>
          </a:p>
          <a:p>
            <a:r>
              <a:rPr lang="en-US" sz="4000" dirty="0"/>
              <a:t>Experience hands on practice applying an equity tool</a:t>
            </a:r>
          </a:p>
        </p:txBody>
      </p:sp>
    </p:spTree>
    <p:extLst>
      <p:ext uri="{BB962C8B-B14F-4D97-AF65-F5344CB8AC3E}">
        <p14:creationId xmlns:p14="http://schemas.microsoft.com/office/powerpoint/2010/main" val="4027795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1069848" y="2121408"/>
            <a:ext cx="6664452" cy="4050792"/>
          </a:xfrm>
        </p:spPr>
        <p:txBody>
          <a:bodyPr/>
          <a:lstStyle/>
          <a:p>
            <a:r>
              <a:rPr lang="en-US" sz="2800" dirty="0"/>
              <a:t>Draw a box using three rows of dots that looks like this:</a:t>
            </a:r>
          </a:p>
          <a:p>
            <a:endParaRPr lang="en-US" sz="2800" dirty="0"/>
          </a:p>
          <a:p>
            <a:endParaRPr lang="en-US" sz="2800" dirty="0"/>
          </a:p>
          <a:p>
            <a:r>
              <a:rPr lang="en-US" sz="2800" dirty="0"/>
              <a:t>Using one line, connect all the dots.</a:t>
            </a:r>
          </a:p>
          <a:p>
            <a:endParaRPr lang="en-US" dirty="0"/>
          </a:p>
        </p:txBody>
      </p:sp>
      <p:grpSp>
        <p:nvGrpSpPr>
          <p:cNvPr id="13" name="Group 12"/>
          <p:cNvGrpSpPr/>
          <p:nvPr/>
        </p:nvGrpSpPr>
        <p:grpSpPr>
          <a:xfrm>
            <a:off x="8074152" y="2247900"/>
            <a:ext cx="2304796" cy="2434971"/>
            <a:chOff x="9052052" y="2438400"/>
            <a:chExt cx="2304796" cy="2434971"/>
          </a:xfrm>
        </p:grpSpPr>
        <p:sp>
          <p:nvSpPr>
            <p:cNvPr id="4" name="Flowchart: Connector 3"/>
            <p:cNvSpPr/>
            <p:nvPr/>
          </p:nvSpPr>
          <p:spPr>
            <a:xfrm>
              <a:off x="9052052" y="4492371"/>
              <a:ext cx="3810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9052052" y="3551047"/>
              <a:ext cx="3810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p:nvSpPr>
          <p:spPr>
            <a:xfrm>
              <a:off x="9994900" y="3551047"/>
              <a:ext cx="3810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9994900" y="2463800"/>
              <a:ext cx="3810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9052052" y="2476500"/>
              <a:ext cx="3810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10026650" y="4492371"/>
              <a:ext cx="3810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10975848" y="4492371"/>
              <a:ext cx="3810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10975848" y="3551047"/>
              <a:ext cx="3810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10975848" y="2438400"/>
              <a:ext cx="3810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53646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Lens</a:t>
            </a:r>
          </a:p>
        </p:txBody>
      </p:sp>
      <p:pic>
        <p:nvPicPr>
          <p:cNvPr id="4" name="Content Placeholder 3" descr="Dog w Glasses | Dancing Dog Blo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8554" y="2120900"/>
            <a:ext cx="6081241" cy="4051300"/>
          </a:xfrm>
        </p:spPr>
      </p:pic>
    </p:spTree>
    <p:extLst>
      <p:ext uri="{BB962C8B-B14F-4D97-AF65-F5344CB8AC3E}">
        <p14:creationId xmlns:p14="http://schemas.microsoft.com/office/powerpoint/2010/main" val="2614676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Empowerment Lens – </a:t>
            </a:r>
            <a:r>
              <a:rPr lang="en-US" dirty="0" err="1"/>
              <a:t>Mult</a:t>
            </a:r>
            <a:r>
              <a:rPr lang="en-US" dirty="0"/>
              <a:t> Co</a:t>
            </a:r>
          </a:p>
        </p:txBody>
      </p:sp>
      <p:sp>
        <p:nvSpPr>
          <p:cNvPr id="3" name="Content Placeholder 2"/>
          <p:cNvSpPr>
            <a:spLocks noGrp="1"/>
          </p:cNvSpPr>
          <p:nvPr>
            <p:ph idx="1"/>
          </p:nvPr>
        </p:nvSpPr>
        <p:spPr/>
        <p:txBody>
          <a:bodyPr>
            <a:normAutofit/>
          </a:bodyPr>
          <a:lstStyle/>
          <a:p>
            <a:r>
              <a:rPr lang="en-US" sz="3200" dirty="0"/>
              <a:t>People</a:t>
            </a:r>
          </a:p>
          <a:p>
            <a:r>
              <a:rPr lang="en-US" sz="3200" dirty="0"/>
              <a:t>Place</a:t>
            </a:r>
          </a:p>
          <a:p>
            <a:r>
              <a:rPr lang="en-US" sz="3200" dirty="0"/>
              <a:t>Process</a:t>
            </a:r>
          </a:p>
          <a:p>
            <a:r>
              <a:rPr lang="en-US" sz="3200" dirty="0"/>
              <a:t>Power</a:t>
            </a:r>
          </a:p>
          <a:p>
            <a:r>
              <a:rPr lang="en-US" sz="3200" dirty="0"/>
              <a:t>Purpose</a:t>
            </a:r>
          </a:p>
        </p:txBody>
      </p:sp>
    </p:spTree>
    <p:extLst>
      <p:ext uri="{BB962C8B-B14F-4D97-AF65-F5344CB8AC3E}">
        <p14:creationId xmlns:p14="http://schemas.microsoft.com/office/powerpoint/2010/main" val="3878398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p:txBody>
          <a:bodyPr>
            <a:normAutofit/>
          </a:bodyPr>
          <a:lstStyle/>
          <a:p>
            <a:r>
              <a:rPr lang="en-US" sz="3600" dirty="0"/>
              <a:t>In your group, assess the policy using one component of the equity lens. </a:t>
            </a:r>
          </a:p>
        </p:txBody>
      </p:sp>
    </p:spTree>
    <p:extLst>
      <p:ext uri="{BB962C8B-B14F-4D97-AF65-F5344CB8AC3E}">
        <p14:creationId xmlns:p14="http://schemas.microsoft.com/office/powerpoint/2010/main" val="3674432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p:txBody>
          <a:bodyPr>
            <a:normAutofit/>
          </a:bodyPr>
          <a:lstStyle/>
          <a:p>
            <a:r>
              <a:rPr lang="en-US" sz="4000" dirty="0"/>
              <a:t>What will you take away from this training?</a:t>
            </a:r>
          </a:p>
        </p:txBody>
      </p:sp>
    </p:spTree>
    <p:extLst>
      <p:ext uri="{BB962C8B-B14F-4D97-AF65-F5344CB8AC3E}">
        <p14:creationId xmlns:p14="http://schemas.microsoft.com/office/powerpoint/2010/main" val="1018316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Ground rules</a:t>
            </a:r>
          </a:p>
        </p:txBody>
      </p:sp>
      <p:sp>
        <p:nvSpPr>
          <p:cNvPr id="3" name="Content Placeholder 2"/>
          <p:cNvSpPr>
            <a:spLocks noGrp="1"/>
          </p:cNvSpPr>
          <p:nvPr>
            <p:ph idx="1"/>
          </p:nvPr>
        </p:nvSpPr>
        <p:spPr/>
        <p:txBody>
          <a:bodyPr>
            <a:normAutofit lnSpcReduction="10000"/>
          </a:bodyPr>
          <a:lstStyle/>
          <a:p>
            <a:r>
              <a:rPr lang="en-US" dirty="0"/>
              <a:t>Learnings leave, names and stories stay</a:t>
            </a:r>
          </a:p>
          <a:p>
            <a:r>
              <a:rPr lang="en-US" dirty="0"/>
              <a:t>Share the air</a:t>
            </a:r>
          </a:p>
          <a:p>
            <a:r>
              <a:rPr lang="en-US" dirty="0"/>
              <a:t>Challenge yourself to be respectful of all each others’ feelings, perspectives, abilities, and identities (and your own)</a:t>
            </a:r>
          </a:p>
          <a:p>
            <a:r>
              <a:rPr lang="en-US" dirty="0"/>
              <a:t>Tend to impact</a:t>
            </a:r>
          </a:p>
          <a:p>
            <a:r>
              <a:rPr lang="en-US" dirty="0"/>
              <a:t>Be the expert of your experience, use “I” statements</a:t>
            </a:r>
          </a:p>
          <a:p>
            <a:r>
              <a:rPr lang="en-US" dirty="0"/>
              <a:t>Be okay with silence</a:t>
            </a:r>
          </a:p>
          <a:p>
            <a:r>
              <a:rPr lang="en-US" dirty="0"/>
              <a:t>Leave space for processing</a:t>
            </a:r>
          </a:p>
          <a:p>
            <a:r>
              <a:rPr lang="en-US" dirty="0"/>
              <a:t>Reserve the right to change your mind</a:t>
            </a:r>
          </a:p>
          <a:p>
            <a:r>
              <a:rPr lang="en-US" dirty="0"/>
              <a:t>…….</a:t>
            </a:r>
          </a:p>
        </p:txBody>
      </p:sp>
    </p:spTree>
    <p:extLst>
      <p:ext uri="{BB962C8B-B14F-4D97-AF65-F5344CB8AC3E}">
        <p14:creationId xmlns:p14="http://schemas.microsoft.com/office/powerpoint/2010/main" val="2500397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 warm-up</a:t>
            </a:r>
          </a:p>
        </p:txBody>
      </p:sp>
      <p:sp>
        <p:nvSpPr>
          <p:cNvPr id="3" name="Content Placeholder 2"/>
          <p:cNvSpPr>
            <a:spLocks noGrp="1"/>
          </p:cNvSpPr>
          <p:nvPr>
            <p:ph idx="1"/>
          </p:nvPr>
        </p:nvSpPr>
        <p:spPr/>
        <p:txBody>
          <a:bodyPr>
            <a:noAutofit/>
          </a:bodyPr>
          <a:lstStyle/>
          <a:p>
            <a:r>
              <a:rPr lang="en-US" sz="2400" dirty="0"/>
              <a:t>Pick a number between 1-10</a:t>
            </a:r>
          </a:p>
          <a:p>
            <a:r>
              <a:rPr lang="en-US" sz="2400" dirty="0"/>
              <a:t>Multiply by 9</a:t>
            </a:r>
          </a:p>
          <a:p>
            <a:r>
              <a:rPr lang="en-US" sz="2400" dirty="0"/>
              <a:t>If the resulting number is two digits, add those numbers together, e.g. 42 </a:t>
            </a:r>
            <a:r>
              <a:rPr lang="en-US" sz="2400" dirty="0">
                <a:sym typeface="Wingdings" panose="05000000000000000000" pitchFamily="2" charset="2"/>
              </a:rPr>
              <a:t> 4 + 2 = 6</a:t>
            </a:r>
          </a:p>
          <a:p>
            <a:r>
              <a:rPr lang="en-US" sz="2400" dirty="0">
                <a:sym typeface="Wingdings" panose="05000000000000000000" pitchFamily="2" charset="2"/>
              </a:rPr>
              <a:t>Subtract the 5 from that number</a:t>
            </a:r>
          </a:p>
          <a:p>
            <a:r>
              <a:rPr lang="en-US" sz="2400" dirty="0">
                <a:sym typeface="Wingdings" panose="05000000000000000000" pitchFamily="2" charset="2"/>
              </a:rPr>
              <a:t>Find the letter in the alphabet that corresponds to that number</a:t>
            </a:r>
          </a:p>
          <a:p>
            <a:r>
              <a:rPr lang="en-US" sz="2400" dirty="0">
                <a:sym typeface="Wingdings" panose="05000000000000000000" pitchFamily="2" charset="2"/>
              </a:rPr>
              <a:t>Think of a country that starts with that letter</a:t>
            </a:r>
          </a:p>
          <a:p>
            <a:r>
              <a:rPr lang="en-US" sz="2400" dirty="0">
                <a:sym typeface="Wingdings" panose="05000000000000000000" pitchFamily="2" charset="2"/>
              </a:rPr>
              <a:t>Think of an animal that starts with the last letter of the country</a:t>
            </a:r>
          </a:p>
          <a:p>
            <a:r>
              <a:rPr lang="en-US" sz="2400" dirty="0">
                <a:sym typeface="Wingdings" panose="05000000000000000000" pitchFamily="2" charset="2"/>
              </a:rPr>
              <a:t>Think of a fruit that starts with the last letter of the animal</a:t>
            </a:r>
            <a:endParaRPr lang="en-US" sz="2400" dirty="0"/>
          </a:p>
        </p:txBody>
      </p:sp>
    </p:spTree>
    <p:extLst>
      <p:ext uri="{BB962C8B-B14F-4D97-AF65-F5344CB8AC3E}">
        <p14:creationId xmlns:p14="http://schemas.microsoft.com/office/powerpoint/2010/main" val="1265503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 Science - BIAS</a:t>
            </a:r>
          </a:p>
        </p:txBody>
      </p:sp>
      <p:sp>
        <p:nvSpPr>
          <p:cNvPr id="3" name="Content Placeholder 2"/>
          <p:cNvSpPr>
            <a:spLocks noGrp="1"/>
          </p:cNvSpPr>
          <p:nvPr>
            <p:ph idx="1"/>
          </p:nvPr>
        </p:nvSpPr>
        <p:spPr/>
        <p:txBody>
          <a:bodyPr/>
          <a:lstStyle/>
          <a:p>
            <a:r>
              <a:rPr lang="en-US" dirty="0"/>
              <a:t>Video: </a:t>
            </a:r>
            <a:r>
              <a:rPr lang="en-US" u="sng" dirty="0">
                <a:hlinkClick r:id="rId3"/>
              </a:rPr>
              <a:t>https://www.youtube.com/watch?v=5eAwWMFZYbo</a:t>
            </a:r>
            <a:r>
              <a:rPr lang="en-US" dirty="0"/>
              <a:t> </a:t>
            </a:r>
          </a:p>
          <a:p>
            <a:endParaRPr lang="en-US" dirty="0"/>
          </a:p>
          <a:p>
            <a:endParaRPr lang="en-US" dirty="0"/>
          </a:p>
        </p:txBody>
      </p:sp>
      <p:pic>
        <p:nvPicPr>
          <p:cNvPr id="4" name="5eAwWMFZYbo"/>
          <p:cNvPicPr>
            <a:picLocks noRot="1" noChangeAspect="1"/>
          </p:cNvPicPr>
          <p:nvPr>
            <a:videoFile r:link="rId1"/>
          </p:nvPr>
        </p:nvPicPr>
        <p:blipFill>
          <a:blip r:embed="rId4"/>
          <a:stretch>
            <a:fillRect/>
          </a:stretch>
        </p:blipFill>
        <p:spPr>
          <a:xfrm>
            <a:off x="3022600" y="2442020"/>
            <a:ext cx="6680200" cy="3757612"/>
          </a:xfrm>
          <a:prstGeom prst="rect">
            <a:avLst/>
          </a:prstGeom>
        </p:spPr>
      </p:pic>
    </p:spTree>
    <p:extLst>
      <p:ext uri="{BB962C8B-B14F-4D97-AF65-F5344CB8AC3E}">
        <p14:creationId xmlns:p14="http://schemas.microsoft.com/office/powerpoint/2010/main" val="323695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a:bodyPr>
          <a:lstStyle/>
          <a:p>
            <a:pPr marL="0" lvl="0" indent="0">
              <a:buNone/>
            </a:pPr>
            <a:r>
              <a:rPr lang="en-US" sz="3200" dirty="0"/>
              <a:t>Pair Discussion: </a:t>
            </a:r>
          </a:p>
          <a:p>
            <a:r>
              <a:rPr lang="en-US" sz="3200" dirty="0"/>
              <a:t>What kind of biases show up in land use and transportation processes and decision-making? </a:t>
            </a:r>
          </a:p>
          <a:p>
            <a:r>
              <a:rPr lang="en-US" sz="3200" dirty="0"/>
              <a:t>What types of perspectives does that miss? </a:t>
            </a:r>
          </a:p>
          <a:p>
            <a:pPr marL="0" indent="0">
              <a:buNone/>
            </a:pPr>
            <a:r>
              <a:rPr lang="en-US" sz="3200" dirty="0"/>
              <a:t>Group discussion: </a:t>
            </a:r>
          </a:p>
          <a:p>
            <a:r>
              <a:rPr lang="en-US" sz="3200" dirty="0"/>
              <a:t>How can bias negatively impact the LUTOP, and what action can the group take to address it?</a:t>
            </a:r>
          </a:p>
        </p:txBody>
      </p:sp>
    </p:spTree>
    <p:extLst>
      <p:ext uri="{BB962C8B-B14F-4D97-AF65-F5344CB8AC3E}">
        <p14:creationId xmlns:p14="http://schemas.microsoft.com/office/powerpoint/2010/main" val="137826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a:t>
            </a:r>
          </a:p>
        </p:txBody>
      </p:sp>
      <p:sp>
        <p:nvSpPr>
          <p:cNvPr id="3" name="Content Placeholder 2"/>
          <p:cNvSpPr>
            <a:spLocks noGrp="1"/>
          </p:cNvSpPr>
          <p:nvPr>
            <p:ph idx="1"/>
          </p:nvPr>
        </p:nvSpPr>
        <p:spPr/>
        <p:txBody>
          <a:bodyPr/>
          <a:lstStyle/>
          <a:p>
            <a:r>
              <a:rPr lang="en-US" dirty="0"/>
              <a:t>Video: </a:t>
            </a:r>
            <a:r>
              <a:rPr lang="en-US" u="sng" dirty="0">
                <a:hlinkClick r:id="rId3"/>
              </a:rPr>
              <a:t>https://www.youtube.com/watch?v=qeYpvV3eRhY</a:t>
            </a:r>
            <a:r>
              <a:rPr lang="en-US" dirty="0"/>
              <a:t> </a:t>
            </a:r>
          </a:p>
          <a:p>
            <a:endParaRPr lang="en-US" dirty="0"/>
          </a:p>
        </p:txBody>
      </p:sp>
      <p:pic>
        <p:nvPicPr>
          <p:cNvPr id="4" name="qeYpvV3eRhY"/>
          <p:cNvPicPr>
            <a:picLocks noRot="1" noChangeAspect="1"/>
          </p:cNvPicPr>
          <p:nvPr>
            <a:videoFile r:link="rId1"/>
          </p:nvPr>
        </p:nvPicPr>
        <p:blipFill>
          <a:blip r:embed="rId4"/>
          <a:stretch>
            <a:fillRect/>
          </a:stretch>
        </p:blipFill>
        <p:spPr>
          <a:xfrm>
            <a:off x="2670048" y="2758059"/>
            <a:ext cx="6118352" cy="3441573"/>
          </a:xfrm>
          <a:prstGeom prst="rect">
            <a:avLst/>
          </a:prstGeom>
        </p:spPr>
      </p:pic>
    </p:spTree>
    <p:extLst>
      <p:ext uri="{BB962C8B-B14F-4D97-AF65-F5344CB8AC3E}">
        <p14:creationId xmlns:p14="http://schemas.microsoft.com/office/powerpoint/2010/main" val="297908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 Activity</a:t>
            </a:r>
          </a:p>
        </p:txBody>
      </p:sp>
      <p:sp>
        <p:nvSpPr>
          <p:cNvPr id="3" name="Content Placeholder 2"/>
          <p:cNvSpPr>
            <a:spLocks noGrp="1"/>
          </p:cNvSpPr>
          <p:nvPr>
            <p:ph idx="1"/>
          </p:nvPr>
        </p:nvSpPr>
        <p:spPr/>
        <p:txBody>
          <a:bodyPr>
            <a:noAutofit/>
          </a:bodyPr>
          <a:lstStyle/>
          <a:p>
            <a:r>
              <a:rPr lang="en-US" sz="3600" dirty="0"/>
              <a:t>Group Question: What are examples of privilege?</a:t>
            </a:r>
          </a:p>
          <a:p>
            <a:endParaRPr lang="en-US" sz="3600" dirty="0"/>
          </a:p>
        </p:txBody>
      </p:sp>
    </p:spTree>
    <p:extLst>
      <p:ext uri="{BB962C8B-B14F-4D97-AF65-F5344CB8AC3E}">
        <p14:creationId xmlns:p14="http://schemas.microsoft.com/office/powerpoint/2010/main" val="110785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6311900"/>
            <a:ext cx="10058400" cy="330200"/>
          </a:xfrm>
        </p:spPr>
        <p:txBody>
          <a:bodyPr>
            <a:normAutofit fontScale="70000" lnSpcReduction="20000"/>
          </a:bodyPr>
          <a:lstStyle/>
          <a:p>
            <a:r>
              <a:rPr lang="en-US" dirty="0"/>
              <a:t>https://msw.usc.edu/mswusc-blog/diversity-workshop-guide-to-discussing-identity-power-and-privilege/</a:t>
            </a:r>
          </a:p>
        </p:txBody>
      </p:sp>
      <p:pic>
        <p:nvPicPr>
          <p:cNvPr id="1026" name="Picture 2" descr="Image result for privilege activ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7985" y="213568"/>
            <a:ext cx="6580315" cy="6032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342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943</TotalTime>
  <Words>537</Words>
  <Application>Microsoft Office PowerPoint</Application>
  <PresentationFormat>Widescreen</PresentationFormat>
  <Paragraphs>79</Paragraphs>
  <Slides>24</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Rockwell</vt:lpstr>
      <vt:lpstr>Rockwell Condensed</vt:lpstr>
      <vt:lpstr>Wingdings</vt:lpstr>
      <vt:lpstr>Wood Type</vt:lpstr>
      <vt:lpstr>Advancing Equity</vt:lpstr>
      <vt:lpstr>GOALS</vt:lpstr>
      <vt:lpstr>Additional Ground rules</vt:lpstr>
      <vt:lpstr>Brain warm-up</vt:lpstr>
      <vt:lpstr>Brain Science - BIAS</vt:lpstr>
      <vt:lpstr>Discussion</vt:lpstr>
      <vt:lpstr>Privilege</vt:lpstr>
      <vt:lpstr>Privilege Activity</vt:lpstr>
      <vt:lpstr>PowerPoint Presentation</vt:lpstr>
      <vt:lpstr>Privilege Activity</vt:lpstr>
      <vt:lpstr>Discussion </vt:lpstr>
      <vt:lpstr>Inclusion and Participation</vt:lpstr>
      <vt:lpstr>PoWEr</vt:lpstr>
      <vt:lpstr>Discussion</vt:lpstr>
      <vt:lpstr>BREAK</vt:lpstr>
      <vt:lpstr>What is equity</vt:lpstr>
      <vt:lpstr>Defining Equity</vt:lpstr>
      <vt:lpstr>Defining Equity</vt:lpstr>
      <vt:lpstr>Defining Equity</vt:lpstr>
      <vt:lpstr>Activity</vt:lpstr>
      <vt:lpstr>Equity Lens</vt:lpstr>
      <vt:lpstr>Equity Empowerment Lens – Mult Co</vt:lpstr>
      <vt:lpstr>Activity</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Advancing Equity</dc:title>
  <dc:creator>Williams-Rajee, Desiree</dc:creator>
  <cp:lastModifiedBy>Williams-Rajee, Desiree</cp:lastModifiedBy>
  <cp:revision>13</cp:revision>
  <dcterms:created xsi:type="dcterms:W3CDTF">2016-10-05T15:26:26Z</dcterms:created>
  <dcterms:modified xsi:type="dcterms:W3CDTF">2016-10-13T23:08:06Z</dcterms:modified>
</cp:coreProperties>
</file>