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69" r:id="rId16"/>
    <p:sldId id="270" r:id="rId17"/>
    <p:sldId id="271" r:id="rId18"/>
    <p:sldId id="279" r:id="rId19"/>
    <p:sldId id="278" r:id="rId20"/>
    <p:sldId id="272" r:id="rId21"/>
    <p:sldId id="273" r:id="rId22"/>
    <p:sldId id="274" r:id="rId23"/>
    <p:sldId id="276" r:id="rId24"/>
    <p:sldId id="27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56DD7D-66FA-4D31-8757-509A86E0CBD2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25308-A670-4C41-9B40-A24C7401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2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yourself and why you are here tonight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8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78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3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Airbnb listing in SMILE $85/night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9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10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did</a:t>
            </a:r>
            <a:r>
              <a:rPr lang="en-US" baseline="0" dirty="0" smtClean="0"/>
              <a:t> the Moreland Theater open? 1926 presented vaudeville acts with silent films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6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2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2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78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two maps are largely aligned. Occasionally sites will have different</a:t>
            </a:r>
            <a:r>
              <a:rPr lang="en-US" baseline="0" dirty="0" smtClean="0"/>
              <a:t> designation than current zoning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1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Comprehensive Plan designation map – Vast majority</a:t>
            </a:r>
            <a:r>
              <a:rPr lang="en-US" baseline="0" dirty="0" smtClean="0"/>
              <a:t> of SMILE remains unchanged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7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71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Downzoning</a:t>
            </a:r>
            <a:r>
              <a:rPr lang="en-US" baseline="0" dirty="0" smtClean="0"/>
              <a:t> near light rail station and on the bluff. Purple reflects the new zoning for commercial areas – will be similar to what is allowed today. Southern part of 13</a:t>
            </a:r>
            <a:r>
              <a:rPr lang="en-US" baseline="30000" dirty="0" smtClean="0"/>
              <a:t>th</a:t>
            </a:r>
            <a:r>
              <a:rPr lang="en-US" baseline="0" dirty="0" smtClean="0"/>
              <a:t> downzoned from EX per SMILE request.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32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8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18-month project. Deadline to apply for</a:t>
            </a:r>
            <a:r>
              <a:rPr lang="en-US" baseline="0" dirty="0" smtClean="0"/>
              <a:t> the Stakeholder Advisory Committee is August 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98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19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8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r>
              <a:rPr lang="en-US" baseline="0" dirty="0" smtClean="0"/>
              <a:t> NA’s role in land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0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Additionally, you often get</a:t>
            </a:r>
            <a:r>
              <a:rPr lang="en-US" baseline="0" dirty="0" smtClean="0"/>
              <a:t> a seat at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3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Frequently</a:t>
            </a:r>
            <a:r>
              <a:rPr lang="en-US" baseline="0" dirty="0" smtClean="0"/>
              <a:t> hear from neighbors that they didn’t hear about a development. Why is that the case?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By-right development is allowed in the zoning code. Doesn’t require any</a:t>
            </a:r>
            <a:r>
              <a:rPr lang="en-US" baseline="0" dirty="0" smtClean="0"/>
              <a:t> adjustments or changes. No provision for notification in most cases.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97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9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Discretionary</a:t>
            </a:r>
            <a:r>
              <a:rPr lang="en-US" baseline="0" dirty="0" smtClean="0"/>
              <a:t> reviews are “quasi-judicial”. They are sent to the NA and to property owners within a certain distance of the property. They allow for public comments. Can be appealed to LUBA, hearings officer or City Council. SMILE has LUC rules in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8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a bit about</a:t>
            </a:r>
            <a:r>
              <a:rPr lang="en-US" baseline="0" dirty="0" smtClean="0"/>
              <a:t> SMILE’s land use committee. It is also OK NOT to respond or to respond with positive thoughts about a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5308-A670-4C41-9B40-A24C740104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6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49EEA6A-AAC9-41F4-9FB9-47B401BE87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0E10F8E-38E3-4E96-99D9-F1E4F5AAC051}" type="datetimeFigureOut">
              <a:rPr lang="en-US" smtClean="0"/>
              <a:t>7/15/2015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landoregon.gov/bps/6772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landoregon.gov/bds/3665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ty.stockton@portlandoregon.g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ob@seuplift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543800" cy="2593975"/>
          </a:xfrm>
        </p:spPr>
        <p:txBody>
          <a:bodyPr/>
          <a:lstStyle/>
          <a:p>
            <a:r>
              <a:rPr lang="en-US" dirty="0" smtClean="0"/>
              <a:t>Land Use Training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638800"/>
            <a:ext cx="6461760" cy="1066800"/>
          </a:xfrm>
        </p:spPr>
        <p:txBody>
          <a:bodyPr/>
          <a:lstStyle/>
          <a:p>
            <a:pPr algn="r"/>
            <a:r>
              <a:rPr lang="en-US" dirty="0" smtClean="0"/>
              <a:t>SMILE</a:t>
            </a:r>
          </a:p>
          <a:p>
            <a:pPr algn="r"/>
            <a:r>
              <a:rPr lang="en-US" dirty="0" smtClean="0"/>
              <a:t>July 15,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200"/>
            <a:ext cx="4591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as much information as possible</a:t>
            </a:r>
          </a:p>
          <a:p>
            <a:r>
              <a:rPr lang="en-US" dirty="0" smtClean="0"/>
              <a:t>Invite all stakeholders before making a decision</a:t>
            </a:r>
          </a:p>
          <a:p>
            <a:r>
              <a:rPr lang="en-US" dirty="0" smtClean="0"/>
              <a:t>Follow open meeting laws</a:t>
            </a:r>
          </a:p>
          <a:p>
            <a:r>
              <a:rPr lang="en-US" dirty="0" smtClean="0"/>
              <a:t>Testimony</a:t>
            </a:r>
          </a:p>
          <a:p>
            <a:pPr lvl="1"/>
            <a:r>
              <a:rPr lang="en-US" dirty="0" smtClean="0"/>
              <a:t>Speak to the approval criteria</a:t>
            </a:r>
          </a:p>
          <a:p>
            <a:pPr lvl="1"/>
            <a:r>
              <a:rPr lang="en-US" dirty="0" smtClean="0"/>
              <a:t>Facts are stronger than </a:t>
            </a:r>
            <a:r>
              <a:rPr lang="en-US" dirty="0" smtClean="0"/>
              <a:t>feelings (except w/ politicians!)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4" y="4267200"/>
            <a:ext cx="587828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Demolition 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35-day delay on all single family demolitions in residential zones</a:t>
            </a:r>
          </a:p>
          <a:p>
            <a:r>
              <a:rPr lang="en-US" dirty="0" smtClean="0"/>
              <a:t>Possibility for further 60-day demolition delay</a:t>
            </a:r>
          </a:p>
          <a:p>
            <a:r>
              <a:rPr lang="en-US" dirty="0" smtClean="0"/>
              <a:t>Delay request must show:</a:t>
            </a:r>
          </a:p>
          <a:p>
            <a:pPr lvl="1"/>
            <a:r>
              <a:rPr lang="en-US" dirty="0" smtClean="0"/>
              <a:t>Attempt to contact property owner</a:t>
            </a:r>
          </a:p>
          <a:p>
            <a:pPr lvl="1"/>
            <a:r>
              <a:rPr lang="en-US" dirty="0" smtClean="0"/>
              <a:t>Significance of property to neighborhood</a:t>
            </a:r>
          </a:p>
          <a:p>
            <a:pPr lvl="1"/>
            <a:r>
              <a:rPr lang="en-US" dirty="0" smtClean="0"/>
              <a:t>Plan to save the structure</a:t>
            </a:r>
          </a:p>
          <a:p>
            <a:pPr lvl="1"/>
            <a:r>
              <a:rPr lang="en-US" dirty="0" smtClean="0"/>
              <a:t>A Pro-forma budget and evidence of funds/fundraising plan</a:t>
            </a:r>
          </a:p>
          <a:p>
            <a:r>
              <a:rPr lang="en-US" dirty="0" smtClean="0"/>
              <a:t>Hearings Officer rules on delay request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388933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alterations and additions</a:t>
            </a:r>
          </a:p>
          <a:p>
            <a:r>
              <a:rPr lang="en-US" dirty="0" smtClean="0"/>
              <a:t>Short-term rentals</a:t>
            </a:r>
          </a:p>
          <a:p>
            <a:r>
              <a:rPr lang="en-US" dirty="0" smtClean="0"/>
              <a:t>Liquor licenses</a:t>
            </a:r>
          </a:p>
          <a:p>
            <a:r>
              <a:rPr lang="en-US" dirty="0" smtClean="0"/>
              <a:t>Other bureaus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93" y="2514600"/>
            <a:ext cx="432470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with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and distribute information ahead of time</a:t>
            </a:r>
          </a:p>
          <a:p>
            <a:r>
              <a:rPr lang="en-US" dirty="0" smtClean="0"/>
              <a:t>Provide questions to developer in advance</a:t>
            </a:r>
          </a:p>
          <a:p>
            <a:r>
              <a:rPr lang="en-US" dirty="0" smtClean="0"/>
              <a:t>Invite all impacted parties</a:t>
            </a:r>
          </a:p>
          <a:p>
            <a:r>
              <a:rPr lang="en-US" dirty="0" smtClean="0"/>
              <a:t>Establish guidelines and </a:t>
            </a:r>
            <a:r>
              <a:rPr lang="en-US" u="sng" dirty="0" smtClean="0"/>
              <a:t>follow</a:t>
            </a:r>
            <a:r>
              <a:rPr lang="en-US" dirty="0" smtClean="0"/>
              <a:t> them</a:t>
            </a:r>
          </a:p>
          <a:p>
            <a:r>
              <a:rPr lang="en-US" dirty="0" smtClean="0"/>
              <a:t>Set a </a:t>
            </a:r>
            <a:r>
              <a:rPr lang="en-US" dirty="0" smtClean="0"/>
              <a:t>respectful</a:t>
            </a:r>
            <a:r>
              <a:rPr lang="en-US" dirty="0" smtClean="0"/>
              <a:t> </a:t>
            </a:r>
            <a:r>
              <a:rPr lang="en-US" dirty="0" smtClean="0"/>
              <a:t>tone</a:t>
            </a:r>
          </a:p>
          <a:p>
            <a:r>
              <a:rPr lang="en-US" dirty="0" smtClean="0"/>
              <a:t>Don’t let a few voices dominate</a:t>
            </a:r>
          </a:p>
          <a:p>
            <a:r>
              <a:rPr lang="en-US" dirty="0" smtClean="0"/>
              <a:t>Designate a point person for follow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Be realistic with your expectations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&amp; requests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2362200" cy="3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8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Halftime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476500"/>
            <a:ext cx="4591050" cy="3048000"/>
          </a:xfrm>
        </p:spPr>
      </p:pic>
    </p:spTree>
    <p:extLst>
      <p:ext uri="{BB962C8B-B14F-4D97-AF65-F5344CB8AC3E}">
        <p14:creationId xmlns:p14="http://schemas.microsoft.com/office/powerpoint/2010/main" val="34784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Long-range Planning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06354"/>
            <a:ext cx="7010399" cy="3788292"/>
          </a:xfrm>
        </p:spPr>
      </p:pic>
    </p:spTree>
    <p:extLst>
      <p:ext uri="{BB962C8B-B14F-4D97-AF65-F5344CB8AC3E}">
        <p14:creationId xmlns:p14="http://schemas.microsoft.com/office/powerpoint/2010/main" val="14041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Long-range planning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3075"/>
            <a:ext cx="6858000" cy="4514850"/>
          </a:xfrm>
        </p:spPr>
      </p:pic>
    </p:spTree>
    <p:extLst>
      <p:ext uri="{BB962C8B-B14F-4D97-AF65-F5344CB8AC3E}">
        <p14:creationId xmlns:p14="http://schemas.microsoft.com/office/powerpoint/2010/main" val="34774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Comprehensive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45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0867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20-year growth plan for the </a:t>
            </a:r>
            <a:r>
              <a:rPr lang="en-US" dirty="0" smtClean="0"/>
              <a:t>city</a:t>
            </a:r>
          </a:p>
          <a:p>
            <a:r>
              <a:rPr lang="en-US" dirty="0" smtClean="0"/>
              <a:t>Policies and infrastructure system priorities</a:t>
            </a:r>
            <a:endParaRPr lang="en-US" dirty="0" smtClean="0"/>
          </a:p>
          <a:p>
            <a:r>
              <a:rPr lang="en-US" dirty="0" smtClean="0"/>
              <a:t>Two map system</a:t>
            </a:r>
          </a:p>
          <a:p>
            <a:pPr lvl="1"/>
            <a:r>
              <a:rPr lang="en-US" dirty="0" smtClean="0"/>
              <a:t>Designation map: What is envisioned for future</a:t>
            </a:r>
          </a:p>
          <a:p>
            <a:pPr lvl="1"/>
            <a:r>
              <a:rPr lang="en-US" dirty="0" smtClean="0"/>
              <a:t>Zoning map: What can be built today</a:t>
            </a:r>
          </a:p>
          <a:p>
            <a:r>
              <a:rPr lang="en-US" dirty="0" smtClean="0"/>
              <a:t>Changes to underlying zoning</a:t>
            </a:r>
          </a:p>
          <a:p>
            <a:pPr lvl="1"/>
            <a:r>
              <a:rPr lang="en-US" dirty="0" smtClean="0"/>
              <a:t>Mixed Use sites</a:t>
            </a:r>
          </a:p>
          <a:p>
            <a:pPr lvl="1"/>
            <a:r>
              <a:rPr lang="en-US" dirty="0" smtClean="0"/>
              <a:t>Colleges/hospitals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3962400"/>
            <a:ext cx="3429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"/>
            <a:ext cx="4648200" cy="66857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18288"/>
            <a:ext cx="245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Understand role of neighborhood </a:t>
            </a:r>
            <a:r>
              <a:rPr lang="en-US" sz="2800" dirty="0" smtClean="0"/>
              <a:t>associations in land use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Become familiar with best practices with land use notices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 smtClean="0"/>
              <a:t>Discuss long-range planning &amp; advocacy </a:t>
            </a:r>
            <a:r>
              <a:rPr lang="en-US" sz="2800" dirty="0" smtClean="0"/>
              <a:t>opportunities</a:t>
            </a:r>
          </a:p>
          <a:p>
            <a:endParaRPr lang="en-US" sz="2800" dirty="0"/>
          </a:p>
          <a:p>
            <a:r>
              <a:rPr lang="en-US" sz="2800" dirty="0" smtClean="0"/>
              <a:t>Inspire thought/discussion about SMILE’s land 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98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9869"/>
            <a:ext cx="4724400" cy="66157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245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Avenues for board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Policies, goals, and designation map in front of City Council</a:t>
            </a:r>
          </a:p>
          <a:p>
            <a:pPr lvl="1"/>
            <a:r>
              <a:rPr lang="en-US" dirty="0" smtClean="0"/>
              <a:t>Testimony: August -&gt; Fall hearings</a:t>
            </a:r>
          </a:p>
          <a:p>
            <a:r>
              <a:rPr lang="en-US" dirty="0" smtClean="0"/>
              <a:t>Mixed Use Zoning</a:t>
            </a:r>
          </a:p>
          <a:p>
            <a:pPr lvl="1"/>
            <a:r>
              <a:rPr lang="en-US" dirty="0" smtClean="0"/>
              <a:t>Released in August</a:t>
            </a:r>
          </a:p>
          <a:p>
            <a:pPr lvl="1"/>
            <a:r>
              <a:rPr lang="en-US" dirty="0" smtClean="0"/>
              <a:t>PSC hearings in October/November</a:t>
            </a:r>
          </a:p>
          <a:p>
            <a:pPr lvl="1"/>
            <a:r>
              <a:rPr lang="en-US" dirty="0" smtClean="0"/>
              <a:t>City Council hearings in late winter</a:t>
            </a:r>
          </a:p>
          <a:p>
            <a:r>
              <a:rPr lang="en-US" dirty="0" smtClean="0"/>
              <a:t>Zoning Map</a:t>
            </a:r>
          </a:p>
          <a:p>
            <a:pPr lvl="1"/>
            <a:r>
              <a:rPr lang="en-US" dirty="0" smtClean="0"/>
              <a:t>Released in September</a:t>
            </a:r>
          </a:p>
          <a:p>
            <a:pPr lvl="1"/>
            <a:r>
              <a:rPr lang="en-US" dirty="0" smtClean="0"/>
              <a:t>PSC hearings in late winter</a:t>
            </a:r>
          </a:p>
          <a:p>
            <a:pPr lvl="1"/>
            <a:r>
              <a:rPr lang="en-US" dirty="0" smtClean="0"/>
              <a:t>City Council hearings in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200"/>
            <a:ext cx="36624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Infill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Scale of houses</a:t>
            </a:r>
          </a:p>
          <a:p>
            <a:r>
              <a:rPr lang="en-US" dirty="0" smtClean="0"/>
              <a:t>Narrow houses/lots</a:t>
            </a:r>
          </a:p>
          <a:p>
            <a:r>
              <a:rPr lang="en-US" dirty="0" smtClean="0"/>
              <a:t>Alternative housing options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1371600"/>
            <a:ext cx="2540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57600"/>
            <a:ext cx="259080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4648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Resources, Resources,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PortlandMaps.com</a:t>
            </a:r>
          </a:p>
          <a:p>
            <a:r>
              <a:rPr lang="en-US" dirty="0" smtClean="0"/>
              <a:t>Notices, Hearings</a:t>
            </a:r>
            <a:r>
              <a:rPr lang="en-US" dirty="0"/>
              <a:t>, Decisions: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www.portlandoregon.gov/bds/36652</a:t>
            </a:r>
            <a:endParaRPr lang="en-US" dirty="0" smtClean="0"/>
          </a:p>
          <a:p>
            <a:r>
              <a:rPr lang="en-US" dirty="0" smtClean="0"/>
              <a:t>Zoning code hotline: (503) 823-PLAN (7526)</a:t>
            </a:r>
          </a:p>
          <a:p>
            <a:r>
              <a:rPr lang="en-US" dirty="0" smtClean="0"/>
              <a:t>Marty Stockton, BPS District Liaison: </a:t>
            </a:r>
            <a:r>
              <a:rPr lang="en-US" dirty="0" smtClean="0">
                <a:hlinkClick r:id="rId4"/>
              </a:rPr>
              <a:t>marty.stockton@portlandoregon.gov</a:t>
            </a:r>
            <a:r>
              <a:rPr lang="en-US" dirty="0" smtClean="0"/>
              <a:t>, (503) 823-2041</a:t>
            </a:r>
          </a:p>
          <a:p>
            <a:r>
              <a:rPr lang="en-US" dirty="0" smtClean="0"/>
              <a:t>Comprehensive Plan hotline: (503) 823-0195</a:t>
            </a:r>
          </a:p>
          <a:p>
            <a:r>
              <a:rPr lang="en-US" dirty="0" smtClean="0"/>
              <a:t>Resolutions Northwest</a:t>
            </a:r>
          </a:p>
          <a:p>
            <a:r>
              <a:rPr lang="en-US" dirty="0" smtClean="0"/>
              <a:t>ABCs of Land Use Training</a:t>
            </a:r>
          </a:p>
          <a:p>
            <a:r>
              <a:rPr lang="en-US" dirty="0" smtClean="0"/>
              <a:t>SE Uplift Land Use and Transportation Committee (3</a:t>
            </a:r>
            <a:r>
              <a:rPr lang="en-US" baseline="30000" dirty="0" smtClean="0"/>
              <a:t>rd</a:t>
            </a:r>
            <a:r>
              <a:rPr lang="en-US" dirty="0" smtClean="0"/>
              <a:t> Monday of month 7-9pm at 3534 SE Main)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 algn="r">
              <a:buNone/>
            </a:pPr>
            <a:endParaRPr lang="en-US" dirty="0" smtClean="0"/>
          </a:p>
          <a:p>
            <a:pPr marL="114300" indent="0" algn="r">
              <a:buNone/>
            </a:pPr>
            <a:endParaRPr lang="en-US" dirty="0"/>
          </a:p>
          <a:p>
            <a:pPr marL="114300" indent="0" algn="r">
              <a:buNone/>
            </a:pPr>
            <a:r>
              <a:rPr lang="en-US" dirty="0" smtClean="0"/>
              <a:t>Bob </a:t>
            </a:r>
            <a:r>
              <a:rPr lang="en-US" dirty="0" err="1" smtClean="0"/>
              <a:t>Kellett</a:t>
            </a:r>
            <a:endParaRPr lang="en-US" dirty="0" smtClean="0"/>
          </a:p>
          <a:p>
            <a:pPr marL="114300" indent="0" algn="r">
              <a:buNone/>
            </a:pPr>
            <a:r>
              <a:rPr lang="en-US" dirty="0" smtClean="0">
                <a:hlinkClick r:id="rId3"/>
              </a:rPr>
              <a:t>bob@seuplift.org</a:t>
            </a:r>
            <a:endParaRPr lang="en-US" dirty="0" smtClean="0"/>
          </a:p>
          <a:p>
            <a:pPr marL="114300" indent="0" algn="r">
              <a:buNone/>
            </a:pPr>
            <a:r>
              <a:rPr lang="en-US" dirty="0" smtClean="0"/>
              <a:t>(503) 232-0010 ext. 314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4" y="1501309"/>
            <a:ext cx="6164926" cy="3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SMILE’s Role in Land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Convener of neighbors</a:t>
            </a:r>
          </a:p>
          <a:p>
            <a:r>
              <a:rPr lang="en-US" sz="2800" dirty="0" smtClean="0"/>
              <a:t>Distributor of information</a:t>
            </a:r>
          </a:p>
          <a:p>
            <a:r>
              <a:rPr lang="en-US" sz="2800" dirty="0" smtClean="0"/>
              <a:t>Forum for development meetings</a:t>
            </a:r>
          </a:p>
          <a:p>
            <a:r>
              <a:rPr lang="en-US" sz="2800" dirty="0" smtClean="0"/>
              <a:t>Advocates</a:t>
            </a:r>
          </a:p>
          <a:p>
            <a:r>
              <a:rPr lang="en-US" sz="2800" dirty="0" smtClean="0"/>
              <a:t>Source of ideas</a:t>
            </a:r>
            <a:endParaRPr lang="en-US" sz="2800" dirty="0" smtClean="0"/>
          </a:p>
          <a:p>
            <a:r>
              <a:rPr lang="en-US" sz="2800" dirty="0" smtClean="0"/>
              <a:t>“Recognized </a:t>
            </a:r>
            <a:r>
              <a:rPr lang="en-US" sz="2800" dirty="0"/>
              <a:t>organization”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3609491" cy="241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are you recognized?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Use Review Process</a:t>
            </a:r>
          </a:p>
          <a:p>
            <a:pPr lvl="1"/>
            <a:r>
              <a:rPr lang="en-US" dirty="0" smtClean="0"/>
              <a:t>Notices and decisions</a:t>
            </a:r>
          </a:p>
          <a:p>
            <a:pPr lvl="1"/>
            <a:r>
              <a:rPr lang="en-US" dirty="0" smtClean="0"/>
              <a:t>Some fees waived</a:t>
            </a:r>
          </a:p>
          <a:p>
            <a:pPr lvl="1"/>
            <a:r>
              <a:rPr lang="en-US" dirty="0" smtClean="0"/>
              <a:t>Comments may be afforded greater weight</a:t>
            </a:r>
          </a:p>
          <a:p>
            <a:endParaRPr lang="en-US" dirty="0"/>
          </a:p>
          <a:p>
            <a:r>
              <a:rPr lang="en-US" dirty="0" smtClean="0"/>
              <a:t>Neighborhood contact </a:t>
            </a:r>
          </a:p>
          <a:p>
            <a:pPr lvl="1"/>
            <a:r>
              <a:rPr lang="en-US" dirty="0" smtClean="0"/>
              <a:t>Certain types of land divisions</a:t>
            </a:r>
          </a:p>
          <a:p>
            <a:pPr lvl="1"/>
            <a:r>
              <a:rPr lang="en-US" dirty="0" smtClean="0"/>
              <a:t>Historic and design zones</a:t>
            </a:r>
          </a:p>
          <a:p>
            <a:endParaRPr lang="en-US" dirty="0"/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BPS District Liaison</a:t>
            </a:r>
          </a:p>
          <a:p>
            <a:pPr lvl="1"/>
            <a:r>
              <a:rPr lang="en-US" dirty="0" smtClean="0"/>
              <a:t>SE Uplift staff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657600"/>
            <a:ext cx="30956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Notification, you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5118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are you not notified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00600"/>
          </a:xfrm>
        </p:spPr>
        <p:txBody>
          <a:bodyPr/>
          <a:lstStyle/>
          <a:p>
            <a:r>
              <a:rPr lang="en-US" dirty="0" smtClean="0"/>
              <a:t>Most non-discretionary reviews</a:t>
            </a:r>
          </a:p>
          <a:p>
            <a:pPr lvl="1"/>
            <a:r>
              <a:rPr lang="en-US" dirty="0" smtClean="0"/>
              <a:t>Building Permits</a:t>
            </a:r>
          </a:p>
          <a:p>
            <a:pPr lvl="1"/>
            <a:r>
              <a:rPr lang="en-US" dirty="0" smtClean="0"/>
              <a:t>Zoning </a:t>
            </a:r>
            <a:r>
              <a:rPr lang="en-US" dirty="0" smtClean="0"/>
              <a:t>Permits</a:t>
            </a:r>
          </a:p>
          <a:p>
            <a:pPr lvl="1"/>
            <a:r>
              <a:rPr lang="en-US" dirty="0" smtClean="0"/>
              <a:t>Mechanical permits</a:t>
            </a:r>
            <a:endParaRPr lang="en-US" dirty="0" smtClean="0"/>
          </a:p>
          <a:p>
            <a:pPr lvl="1"/>
            <a:r>
              <a:rPr lang="en-US" dirty="0" smtClean="0"/>
              <a:t>Lot confirmations &amp; property line </a:t>
            </a:r>
            <a:r>
              <a:rPr lang="en-US" dirty="0" smtClean="0"/>
              <a:t>adjustments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Development that is allowed “by right”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3922776" cy="27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are you notified?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6" y="1600200"/>
            <a:ext cx="6856087" cy="4800600"/>
          </a:xfrm>
        </p:spPr>
      </p:pic>
    </p:spTree>
    <p:extLst>
      <p:ext uri="{BB962C8B-B14F-4D97-AF65-F5344CB8AC3E}">
        <p14:creationId xmlns:p14="http://schemas.microsoft.com/office/powerpoint/2010/main" val="25037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r>
              <a:rPr lang="en-US" dirty="0" smtClean="0"/>
              <a:t>Discretionary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800600"/>
          </a:xfrm>
        </p:spPr>
        <p:txBody>
          <a:bodyPr/>
          <a:lstStyle/>
          <a:p>
            <a:r>
              <a:rPr lang="en-US" dirty="0" smtClean="0"/>
              <a:t>Adjustments</a:t>
            </a:r>
          </a:p>
          <a:p>
            <a:r>
              <a:rPr lang="en-US" dirty="0" smtClean="0"/>
              <a:t>Conditional Uses</a:t>
            </a:r>
          </a:p>
          <a:p>
            <a:r>
              <a:rPr lang="en-US" dirty="0" smtClean="0"/>
              <a:t>Design/Historic Review</a:t>
            </a:r>
          </a:p>
          <a:p>
            <a:r>
              <a:rPr lang="en-US" dirty="0" smtClean="0"/>
              <a:t>Environmental Review</a:t>
            </a:r>
          </a:p>
          <a:p>
            <a:r>
              <a:rPr lang="en-US" dirty="0" smtClean="0"/>
              <a:t>Land Divisions</a:t>
            </a:r>
          </a:p>
          <a:p>
            <a:r>
              <a:rPr lang="en-US" dirty="0" smtClean="0"/>
              <a:t>Zone Changes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786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dirty="0" smtClean="0"/>
              <a:t>How can SMILE 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800600"/>
          </a:xfrm>
        </p:spPr>
        <p:txBody>
          <a:bodyPr/>
          <a:lstStyle/>
          <a:p>
            <a:r>
              <a:rPr lang="en-US" dirty="0" smtClean="0"/>
              <a:t>Distribute information</a:t>
            </a:r>
          </a:p>
          <a:p>
            <a:r>
              <a:rPr lang="en-US" dirty="0" smtClean="0"/>
              <a:t>Help concerned neighbors navigate the process</a:t>
            </a:r>
          </a:p>
          <a:p>
            <a:r>
              <a:rPr lang="en-US" dirty="0" smtClean="0"/>
              <a:t>Convene stakeholders for a discussion</a:t>
            </a:r>
          </a:p>
          <a:p>
            <a:r>
              <a:rPr lang="en-US" dirty="0" smtClean="0"/>
              <a:t>Take a position as a board</a:t>
            </a:r>
          </a:p>
          <a:p>
            <a:pPr lvl="1"/>
            <a:r>
              <a:rPr lang="en-US" dirty="0" smtClean="0"/>
              <a:t>Written testimony</a:t>
            </a:r>
          </a:p>
          <a:p>
            <a:pPr lvl="1"/>
            <a:r>
              <a:rPr lang="en-US" dirty="0" smtClean="0"/>
              <a:t>Testimony at hearings</a:t>
            </a:r>
          </a:p>
          <a:p>
            <a:pPr lvl="1"/>
            <a:r>
              <a:rPr lang="en-US" dirty="0" smtClean="0"/>
              <a:t>Appea</a:t>
            </a:r>
            <a:r>
              <a:rPr lang="en-US" dirty="0"/>
              <a:t>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05025"/>
            <a:ext cx="4286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617</TotalTime>
  <Words>795</Words>
  <Application>Microsoft Office PowerPoint</Application>
  <PresentationFormat>On-screen Show (4:3)</PresentationFormat>
  <Paragraphs>182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Land Use Training </vt:lpstr>
      <vt:lpstr>Objectives</vt:lpstr>
      <vt:lpstr>What is SMILE’s Role in Land Use?</vt:lpstr>
      <vt:lpstr>How are you recognized?</vt:lpstr>
      <vt:lpstr>Notification, you say?</vt:lpstr>
      <vt:lpstr>When are you not notified</vt:lpstr>
      <vt:lpstr>When are you notified?</vt:lpstr>
      <vt:lpstr>Discretionary Reviews</vt:lpstr>
      <vt:lpstr>How can SMILE respond?</vt:lpstr>
      <vt:lpstr>Best practices</vt:lpstr>
      <vt:lpstr>Demolition Notification</vt:lpstr>
      <vt:lpstr>Other notifications</vt:lpstr>
      <vt:lpstr>Meeting with developers</vt:lpstr>
      <vt:lpstr>Halftime</vt:lpstr>
      <vt:lpstr>Long-range Planning</vt:lpstr>
      <vt:lpstr>Long-range planning</vt:lpstr>
      <vt:lpstr>Comprehensive Plan</vt:lpstr>
      <vt:lpstr>Comprehensive Plan</vt:lpstr>
      <vt:lpstr>PowerPoint Presentation</vt:lpstr>
      <vt:lpstr>PowerPoint Presentation</vt:lpstr>
      <vt:lpstr>Avenues for board participation</vt:lpstr>
      <vt:lpstr>Residential Infill Project</vt:lpstr>
      <vt:lpstr>Resources, Resources, Resources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Training</dc:title>
  <dc:creator>user</dc:creator>
  <cp:lastModifiedBy>user</cp:lastModifiedBy>
  <cp:revision>45</cp:revision>
  <cp:lastPrinted>2015-07-13T18:43:08Z</cp:lastPrinted>
  <dcterms:created xsi:type="dcterms:W3CDTF">2015-07-06T18:15:31Z</dcterms:created>
  <dcterms:modified xsi:type="dcterms:W3CDTF">2015-07-15T21:30:40Z</dcterms:modified>
</cp:coreProperties>
</file>